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embeddedFontLst>
    <p:embeddedFont>
      <p:font typeface="Nunito"/>
      <p:regular r:id="rId31"/>
      <p:bold r:id="rId32"/>
      <p:italic r:id="rId33"/>
      <p:boldItalic r:id="rId34"/>
    </p:embeddedFont>
    <p:embeddedFont>
      <p:font typeface="Playfair Display"/>
      <p:regular r:id="rId35"/>
      <p:bold r:id="rId36"/>
      <p:italic r:id="rId37"/>
      <p:boldItalic r:id="rId38"/>
    </p:embeddedFont>
    <p:embeddedFont>
      <p:font typeface="Lato"/>
      <p:regular r:id="rId39"/>
      <p:bold r:id="rId40"/>
      <p:italic r:id="rId41"/>
      <p:boldItalic r:id="rId42"/>
    </p:embeddedFont>
    <p:embeddedFont>
      <p:font typeface="Abril Fatface"/>
      <p:regular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44" roundtripDataSignature="AMtx7mjfSIWW5j25b7noFjr8D/WR0JsUy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.fntdata"/><Relationship Id="rId20" Type="http://schemas.openxmlformats.org/officeDocument/2006/relationships/slide" Target="slides/slide15.xml"/><Relationship Id="rId42" Type="http://schemas.openxmlformats.org/officeDocument/2006/relationships/font" Target="fonts/Lato-boldItalic.fntdata"/><Relationship Id="rId41" Type="http://schemas.openxmlformats.org/officeDocument/2006/relationships/font" Target="fonts/Lato-italic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AbrilFatface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regular.fntdata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Nunito-italic.fntdata"/><Relationship Id="rId10" Type="http://schemas.openxmlformats.org/officeDocument/2006/relationships/slide" Target="slides/slide5.xml"/><Relationship Id="rId32" Type="http://schemas.openxmlformats.org/officeDocument/2006/relationships/font" Target="fonts/Nunito-bold.fntdata"/><Relationship Id="rId13" Type="http://schemas.openxmlformats.org/officeDocument/2006/relationships/slide" Target="slides/slide8.xml"/><Relationship Id="rId35" Type="http://schemas.openxmlformats.org/officeDocument/2006/relationships/font" Target="fonts/PlayfairDisplay-regular.fntdata"/><Relationship Id="rId12" Type="http://schemas.openxmlformats.org/officeDocument/2006/relationships/slide" Target="slides/slide7.xml"/><Relationship Id="rId34" Type="http://schemas.openxmlformats.org/officeDocument/2006/relationships/font" Target="fonts/Nunito-boldItalic.fntdata"/><Relationship Id="rId15" Type="http://schemas.openxmlformats.org/officeDocument/2006/relationships/slide" Target="slides/slide10.xml"/><Relationship Id="rId37" Type="http://schemas.openxmlformats.org/officeDocument/2006/relationships/font" Target="fonts/PlayfairDisplay-italic.fntdata"/><Relationship Id="rId14" Type="http://schemas.openxmlformats.org/officeDocument/2006/relationships/slide" Target="slides/slide9.xml"/><Relationship Id="rId36" Type="http://schemas.openxmlformats.org/officeDocument/2006/relationships/font" Target="fonts/PlayfairDisplay-bold.fntdata"/><Relationship Id="rId17" Type="http://schemas.openxmlformats.org/officeDocument/2006/relationships/slide" Target="slides/slide12.xml"/><Relationship Id="rId39" Type="http://schemas.openxmlformats.org/officeDocument/2006/relationships/font" Target="fonts/Lato-regular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8a67d60b2d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8a67d60b2d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8a67d60b2d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8a67d60b2d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8a67d60b2d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8a67d60b2d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a67d60b2d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8a67d60b2d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8a67d60b2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8a67d60b2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7" name="Google Shape;22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8a67d60b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8a67d60b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8a67d60b2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8a67d60b2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8a67d60b2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8a67d60b2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a67d60b2d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8a67d60b2d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8a67d60b2d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8a67d60b2d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8a67d60b2d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8a67d60b2d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9" name="Google Shape;28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8a67d60b2d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8a67d60b2d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a67d60b2d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8a67d60b2d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8a67d60b2d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8a67d60b2d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8a67d60b2d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8a67d60b2d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8a67d60b2d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8a67d60b2d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8a67d60b2d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8a67d60b2d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5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5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" name="Google Shape;14;p15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15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15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15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" name="Google Shape;18;p15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15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15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15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2" name="Google Shape;22;p15"/>
          <p:cNvGrpSpPr/>
          <p:nvPr/>
        </p:nvGrpSpPr>
        <p:grpSpPr>
          <a:xfrm>
            <a:off x="7057468" y="5088"/>
            <a:ext cx="1851281" cy="752108"/>
            <a:chOff x="6917201" y="0"/>
            <a:chExt cx="2227776" cy="863400"/>
          </a:xfrm>
        </p:grpSpPr>
        <p:sp>
          <p:nvSpPr>
            <p:cNvPr id="23" name="Google Shape;23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" name="Google Shape;26;p15"/>
          <p:cNvGrpSpPr/>
          <p:nvPr/>
        </p:nvGrpSpPr>
        <p:grpSpPr>
          <a:xfrm>
            <a:off x="6553032" y="4217852"/>
            <a:ext cx="2389067" cy="925737"/>
            <a:chOff x="6917201" y="0"/>
            <a:chExt cx="2227776" cy="863400"/>
          </a:xfrm>
        </p:grpSpPr>
        <p:sp>
          <p:nvSpPr>
            <p:cNvPr id="27" name="Google Shape;27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30;p15"/>
          <p:cNvGrpSpPr/>
          <p:nvPr/>
        </p:nvGrpSpPr>
        <p:grpSpPr>
          <a:xfrm>
            <a:off x="199149" y="4055652"/>
            <a:ext cx="2795413" cy="1083308"/>
            <a:chOff x="6917201" y="0"/>
            <a:chExt cx="2227776" cy="863400"/>
          </a:xfrm>
        </p:grpSpPr>
        <p:sp>
          <p:nvSpPr>
            <p:cNvPr id="31" name="Google Shape;31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" name="Google Shape;34;p15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1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4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24"/>
          <p:cNvGrpSpPr/>
          <p:nvPr/>
        </p:nvGrpSpPr>
        <p:grpSpPr>
          <a:xfrm>
            <a:off x="5959222" y="4119576"/>
            <a:ext cx="2520951" cy="1024165"/>
            <a:chOff x="6917201" y="0"/>
            <a:chExt cx="2227776" cy="863400"/>
          </a:xfrm>
        </p:grpSpPr>
        <p:sp>
          <p:nvSpPr>
            <p:cNvPr id="112" name="Google Shape;112;p2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2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5" name="Google Shape;115;p24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116" name="Google Shape;116;p2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2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9" name="Google Shape;119;p24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1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3" name="Google Shape;43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7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17"/>
          <p:cNvGrpSpPr/>
          <p:nvPr/>
        </p:nvGrpSpPr>
        <p:grpSpPr>
          <a:xfrm>
            <a:off x="5594191" y="3961115"/>
            <a:ext cx="2910144" cy="1182340"/>
            <a:chOff x="6917201" y="0"/>
            <a:chExt cx="2227776" cy="863400"/>
          </a:xfrm>
        </p:grpSpPr>
        <p:sp>
          <p:nvSpPr>
            <p:cNvPr id="47" name="Google Shape;47;p1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" name="Google Shape;48;p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1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" name="Google Shape;50;p17"/>
          <p:cNvGrpSpPr/>
          <p:nvPr/>
        </p:nvGrpSpPr>
        <p:grpSpPr>
          <a:xfrm>
            <a:off x="199149" y="2"/>
            <a:ext cx="2795413" cy="1083308"/>
            <a:chOff x="6917201" y="0"/>
            <a:chExt cx="2227776" cy="863400"/>
          </a:xfrm>
        </p:grpSpPr>
        <p:sp>
          <p:nvSpPr>
            <p:cNvPr id="51" name="Google Shape;51;p17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17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17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" name="Google Shape;54;p17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1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18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18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0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20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1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1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0" name="Google Shape;80;p21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21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1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1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" name="Google Shape;84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5" name="Google Shape;85;p21"/>
          <p:cNvGrpSpPr/>
          <p:nvPr/>
        </p:nvGrpSpPr>
        <p:grpSpPr>
          <a:xfrm>
            <a:off x="34934" y="4522125"/>
            <a:ext cx="1593305" cy="617072"/>
            <a:chOff x="6917201" y="0"/>
            <a:chExt cx="2227776" cy="863400"/>
          </a:xfrm>
        </p:grpSpPr>
        <p:sp>
          <p:nvSpPr>
            <p:cNvPr id="86" name="Google Shape;86;p2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9" name="Google Shape;89;p21"/>
          <p:cNvGrpSpPr/>
          <p:nvPr/>
        </p:nvGrpSpPr>
        <p:grpSpPr>
          <a:xfrm>
            <a:off x="5886353" y="1243"/>
            <a:ext cx="3257454" cy="1261514"/>
            <a:chOff x="6917201" y="0"/>
            <a:chExt cx="2227776" cy="863400"/>
          </a:xfrm>
        </p:grpSpPr>
        <p:sp>
          <p:nvSpPr>
            <p:cNvPr id="90" name="Google Shape;90;p2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21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2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22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22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3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3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b="0" i="0" sz="28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b="0" i="0" sz="13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b="0" i="0" sz="11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next.js/zod/reacthook" TargetMode="External"/><Relationship Id="rId4" Type="http://schemas.openxmlformats.org/officeDocument/2006/relationships/image" Target="../media/image10.png"/><Relationship Id="rId10" Type="http://schemas.openxmlformats.org/officeDocument/2006/relationships/image" Target="../media/image11.png"/><Relationship Id="rId9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15.png"/><Relationship Id="rId7" Type="http://schemas.openxmlformats.org/officeDocument/2006/relationships/image" Target="../media/image13.png"/><Relationship Id="rId8" Type="http://schemas.openxmlformats.org/officeDocument/2006/relationships/image" Target="../media/image9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"/>
          <p:cNvSpPr txBox="1"/>
          <p:nvPr>
            <p:ph type="ctrTitle"/>
          </p:nvPr>
        </p:nvSpPr>
        <p:spPr>
          <a:xfrm>
            <a:off x="1747353" y="1513583"/>
            <a:ext cx="5361300" cy="14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800"/>
              <a:buNone/>
            </a:pPr>
            <a:r>
              <a:rPr b="1" lang="en" sz="56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MEDLOGIC</a:t>
            </a:r>
            <a:endParaRPr b="1" sz="7000">
              <a:solidFill>
                <a:schemeClr val="accen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9" name="Google Shape;129;p1"/>
          <p:cNvSpPr txBox="1"/>
          <p:nvPr>
            <p:ph idx="1" type="subTitle"/>
          </p:nvPr>
        </p:nvSpPr>
        <p:spPr>
          <a:xfrm>
            <a:off x="1891350" y="2961683"/>
            <a:ext cx="53613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b="1" lang="en" sz="3600">
                <a:solidFill>
                  <a:srgbClr val="009966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Caring for You, Connected by Us</a:t>
            </a:r>
            <a:endParaRPr b="1" sz="3200"/>
          </a:p>
        </p:txBody>
      </p:sp>
      <p:sp>
        <p:nvSpPr>
          <p:cNvPr id="130" name="Google Shape;130;p1"/>
          <p:cNvSpPr txBox="1"/>
          <p:nvPr/>
        </p:nvSpPr>
        <p:spPr>
          <a:xfrm>
            <a:off x="2325225" y="2801250"/>
            <a:ext cx="3408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8a67d60b2d_0_57"/>
          <p:cNvSpPr txBox="1"/>
          <p:nvPr>
            <p:ph type="title"/>
          </p:nvPr>
        </p:nvSpPr>
        <p:spPr>
          <a:xfrm>
            <a:off x="776075" y="311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Sign-in Flow &amp; Onboarding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8a67d60b2d_0_57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38a67d60b2d_0_57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7" name="Google Shape;197;g38a67d60b2d_0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125" y="1531725"/>
            <a:ext cx="4585849" cy="330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g38a67d60b2d_0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8450" y="1390125"/>
            <a:ext cx="3842213" cy="344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8a67d60b2d_0_66"/>
          <p:cNvSpPr txBox="1"/>
          <p:nvPr>
            <p:ph type="title"/>
          </p:nvPr>
        </p:nvSpPr>
        <p:spPr>
          <a:xfrm>
            <a:off x="819150" y="3631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Admin &amp; Data Management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8a67d60b2d_0_66"/>
          <p:cNvSpPr txBox="1"/>
          <p:nvPr>
            <p:ph idx="1" type="body"/>
          </p:nvPr>
        </p:nvSpPr>
        <p:spPr>
          <a:xfrm>
            <a:off x="819150" y="1990725"/>
            <a:ext cx="24246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Admin view (Database studio) shows tables: Appointment, Availability, User, migrations.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Action: highlight privacy/data governance, role-based access control, and backup strategy.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g38a67d60b2d_0_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8925" y="1502100"/>
            <a:ext cx="5333996" cy="30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8a67d60b2d_0_74"/>
          <p:cNvSpPr txBox="1"/>
          <p:nvPr>
            <p:ph type="title"/>
          </p:nvPr>
        </p:nvSpPr>
        <p:spPr>
          <a:xfrm>
            <a:off x="819150" y="3803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Main Features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g38a67d60b2d_0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475" y="1685350"/>
            <a:ext cx="8324852" cy="313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8a67d60b2d_0_81"/>
          <p:cNvSpPr txBox="1"/>
          <p:nvPr>
            <p:ph type="title"/>
          </p:nvPr>
        </p:nvSpPr>
        <p:spPr>
          <a:xfrm>
            <a:off x="819150" y="3200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Brand &amp; Visual Identity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g38a67d60b2d_0_8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g38a67d60b2d_0_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7675" y="1686000"/>
            <a:ext cx="5457552" cy="3061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8a67d60b2d_0_6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2937"/>
              <a:buFont typeface="Arial"/>
              <a:buNone/>
            </a:pPr>
            <a:r>
              <a:rPr b="1" lang="en" sz="4766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Our User Ecosystem</a:t>
            </a:r>
            <a:endParaRPr b="1" sz="6166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g38a67d60b2d_0_6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83871"/>
              <a:buFont typeface="Arial"/>
              <a:buNone/>
            </a:pPr>
            <a:r>
              <a:rPr i="1" lang="en" sz="2000">
                <a:solidFill>
                  <a:srgbClr val="0066CC"/>
                </a:solidFill>
              </a:rPr>
              <a:t>A platform designed for every stakeholder in the healthcare journey.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"/>
          <p:cNvSpPr txBox="1"/>
          <p:nvPr>
            <p:ph idx="1" type="body"/>
          </p:nvPr>
        </p:nvSpPr>
        <p:spPr>
          <a:xfrm>
            <a:off x="311700" y="1152475"/>
            <a:ext cx="5358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7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8285"/>
              <a:buNone/>
            </a:pPr>
            <a:r>
              <a:t/>
            </a:r>
            <a:endParaRPr i="1" sz="1900">
              <a:solidFill>
                <a:srgbClr val="000000"/>
              </a:solidFill>
            </a:endParaRPr>
          </a:p>
          <a:p>
            <a:pPr indent="-322103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Patients: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Individuals seeking medical care and actively managing their health records.</a:t>
            </a:r>
            <a:endParaRPr sz="1900">
              <a:solidFill>
                <a:srgbClr val="000000"/>
              </a:solidFill>
            </a:endParaRPr>
          </a:p>
          <a:p>
            <a:pPr indent="-32210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Doctors: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Healthcare professionals providing expert consultations and managing their patient base efficiently.</a:t>
            </a:r>
            <a:endParaRPr sz="1900">
              <a:solidFill>
                <a:srgbClr val="000000"/>
              </a:solidFill>
            </a:endParaRPr>
          </a:p>
          <a:p>
            <a:pPr indent="-28273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57894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Admin: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The operational team responsible for overseeing, managing, and ensuring the smooth functioning of the platform.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29032"/>
              <a:buNone/>
            </a:pPr>
            <a:r>
              <a:t/>
            </a:r>
            <a:endParaRPr/>
          </a:p>
        </p:txBody>
      </p:sp>
      <p:pic>
        <p:nvPicPr>
          <p:cNvPr id="230" name="Google Shape;230;p4"/>
          <p:cNvPicPr preferRelativeResize="0"/>
          <p:nvPr/>
        </p:nvPicPr>
        <p:blipFill rotWithShape="1">
          <a:blip r:embed="rId3">
            <a:alphaModFix/>
          </a:blip>
          <a:srcRect b="11654" l="5141" r="3375" t="13867"/>
          <a:stretch/>
        </p:blipFill>
        <p:spPr>
          <a:xfrm>
            <a:off x="5771450" y="1548338"/>
            <a:ext cx="3081759" cy="2624676"/>
          </a:xfrm>
          <a:prstGeom prst="rect">
            <a:avLst/>
          </a:prstGeom>
          <a:noFill/>
          <a:ln cap="rnd" cmpd="sng" w="9525">
            <a:solidFill>
              <a:srgbClr val="1F497D"/>
            </a:solidFill>
            <a:prstDash val="solid"/>
            <a:bevel/>
            <a:headEnd len="sm" w="sm" type="none"/>
            <a:tailEnd len="sm" w="sm" type="none"/>
          </a:ln>
        </p:spPr>
      </p:pic>
      <p:sp>
        <p:nvSpPr>
          <p:cNvPr id="231" name="Google Shape;231;p4"/>
          <p:cNvSpPr txBox="1"/>
          <p:nvPr/>
        </p:nvSpPr>
        <p:spPr>
          <a:xfrm>
            <a:off x="182880" y="9144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📋</a:t>
            </a:r>
            <a:endParaRPr/>
          </a:p>
        </p:txBody>
      </p:sp>
      <p:sp>
        <p:nvSpPr>
          <p:cNvPr id="232" name="Google Shape;232;p4"/>
          <p:cNvSpPr txBox="1"/>
          <p:nvPr/>
        </p:nvSpPr>
        <p:spPr>
          <a:xfrm>
            <a:off x="2926080" y="9144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🔍</a:t>
            </a:r>
            <a:endParaRPr/>
          </a:p>
        </p:txBody>
      </p:sp>
      <p:sp>
        <p:nvSpPr>
          <p:cNvPr id="233" name="Google Shape;233;p4"/>
          <p:cNvSpPr txBox="1"/>
          <p:nvPr/>
        </p:nvSpPr>
        <p:spPr>
          <a:xfrm>
            <a:off x="5669280" y="91440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💊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8a67d60b2d_0_11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3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Empowering the Patient</a:t>
            </a:r>
            <a:endParaRPr sz="55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9" name="Google Shape;239;g38a67d60b2d_0_11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"/>
          <p:cNvSpPr txBox="1"/>
          <p:nvPr>
            <p:ph idx="1" type="body"/>
          </p:nvPr>
        </p:nvSpPr>
        <p:spPr>
          <a:xfrm>
            <a:off x="398775" y="1465950"/>
            <a:ext cx="5131200" cy="28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Profile Management: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Create and manage a comprehensive personal health profile.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Find Your Doctor: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Use advanced search and filters to find the right specialist.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Flexible Booking:</a:t>
            </a:r>
            <a:r>
              <a:rPr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Easily schedule appointments for both online video calls and offline in-clinic visits.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Secure Consultations:</a:t>
            </a:r>
            <a:r>
              <a:rPr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Engage in high-quality, private video calls with trusted doctors.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Unified Health Records:</a:t>
            </a:r>
            <a:r>
              <a:rPr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Upload medical reports and instantly access digital prescriptions.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Simple &amp; Secure Payments:</a:t>
            </a:r>
            <a:r>
              <a:rPr lang="en" sz="11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11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Hassle-free online payment processing for all services.</a:t>
            </a:r>
            <a:endParaRPr sz="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700"/>
          </a:p>
        </p:txBody>
      </p:sp>
      <p:pic>
        <p:nvPicPr>
          <p:cNvPr id="245" name="Google Shape;24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62375" y="1589400"/>
            <a:ext cx="2985748" cy="2985748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5"/>
          <p:cNvSpPr txBox="1"/>
          <p:nvPr/>
        </p:nvSpPr>
        <p:spPr>
          <a:xfrm>
            <a:off x="271130" y="67660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🧑‍⚕️</a:t>
            </a:r>
            <a:endParaRPr/>
          </a:p>
        </p:txBody>
      </p:sp>
      <p:sp>
        <p:nvSpPr>
          <p:cNvPr id="247" name="Google Shape;247;p5"/>
          <p:cNvSpPr txBox="1"/>
          <p:nvPr/>
        </p:nvSpPr>
        <p:spPr>
          <a:xfrm>
            <a:off x="3329480" y="67660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📅</a:t>
            </a:r>
            <a:endParaRPr/>
          </a:p>
        </p:txBody>
      </p:sp>
      <p:sp>
        <p:nvSpPr>
          <p:cNvPr id="248" name="Google Shape;248;p5"/>
          <p:cNvSpPr txBox="1"/>
          <p:nvPr/>
        </p:nvSpPr>
        <p:spPr>
          <a:xfrm>
            <a:off x="5908805" y="62445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💻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38a67d60b2d_0_16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3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 Equipping the Doctor</a:t>
            </a:r>
            <a:endParaRPr b="1" sz="54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4" name="Google Shape;254;g38a67d60b2d_0_16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"/>
          <p:cNvSpPr txBox="1"/>
          <p:nvPr>
            <p:ph idx="1" type="body"/>
          </p:nvPr>
        </p:nvSpPr>
        <p:spPr>
          <a:xfrm>
            <a:off x="311700" y="656450"/>
            <a:ext cx="6060000" cy="391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Professional Digital Profile:</a:t>
            </a:r>
            <a:r>
              <a:rPr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Showcase specialization, experience, and qualifications to build patient trust.</a:t>
            </a:r>
            <a:endParaRPr sz="1300">
              <a:solidFill>
                <a:srgbClr val="000000"/>
              </a:solidFill>
            </a:endParaRPr>
          </a:p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Intelligent Schedule Management: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Set availability, manage your calendar, and prevent  booking conflicts.</a:t>
            </a:r>
            <a:endParaRPr sz="1300">
              <a:solidFill>
                <a:srgbClr val="000000"/>
              </a:solidFill>
            </a:endParaRPr>
          </a:p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Total Appointment Control: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Review, accept, or reject incoming appointment requests with a single click.</a:t>
            </a:r>
            <a:endParaRPr sz="1300">
              <a:solidFill>
                <a:srgbClr val="000000"/>
              </a:solidFill>
            </a:endParaRPr>
          </a:p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</a:rPr>
              <a:t>Virtual Clinic: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Conduct video consultations from any location, expanding your reach.</a:t>
            </a:r>
            <a:endParaRPr sz="1300">
              <a:solidFill>
                <a:srgbClr val="000000"/>
              </a:solidFill>
            </a:endParaRPr>
          </a:p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E-Prescriptions: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 Generate and share secure, digital prescriptions directly with patients.</a:t>
            </a:r>
            <a:endParaRPr sz="1300">
              <a:solidFill>
                <a:srgbClr val="000000"/>
              </a:solidFill>
            </a:endParaRPr>
          </a:p>
          <a:p>
            <a:pPr indent="-279717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Informed Decision-Making:</a:t>
            </a:r>
            <a:r>
              <a:rPr lang="en" sz="2000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" sz="2000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Access complete patient medical history and reports at your fingertips.</a:t>
            </a:r>
            <a:endParaRPr sz="13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17647"/>
              <a:buNone/>
            </a:pPr>
            <a:r>
              <a:t/>
            </a:r>
            <a:endParaRPr/>
          </a:p>
        </p:txBody>
      </p:sp>
      <p:pic>
        <p:nvPicPr>
          <p:cNvPr id="260" name="Google Shape;260;p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4380" l="4612" r="5304" t="3376"/>
          <a:stretch/>
        </p:blipFill>
        <p:spPr>
          <a:xfrm>
            <a:off x="6219300" y="1417000"/>
            <a:ext cx="2710500" cy="283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8a67d60b2d_0_0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>
                <a:solidFill>
                  <a:srgbClr val="0066C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</a:t>
            </a:r>
            <a:r>
              <a:rPr b="1" lang="en">
                <a:solidFill>
                  <a:schemeClr val="accen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Introduction &amp; Vision</a:t>
            </a:r>
            <a:endParaRPr b="1" sz="5600">
              <a:solidFill>
                <a:schemeClr val="accen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6" name="Google Shape;136;g38a67d60b2d_0_0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8"/>
          <p:cNvSpPr txBox="1"/>
          <p:nvPr>
            <p:ph type="title"/>
          </p:nvPr>
        </p:nvSpPr>
        <p:spPr>
          <a:xfrm>
            <a:off x="111200" y="1183950"/>
            <a:ext cx="7505700" cy="6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en" sz="26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Core Platform Features</a:t>
            </a:r>
            <a:endParaRPr b="1" sz="3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6" name="Google Shape;266;p8"/>
          <p:cNvSpPr/>
          <p:nvPr/>
        </p:nvSpPr>
        <p:spPr>
          <a:xfrm>
            <a:off x="470075" y="2233975"/>
            <a:ext cx="2286000" cy="914400"/>
          </a:xfrm>
          <a:prstGeom prst="rect">
            <a:avLst/>
          </a:prstGeom>
          <a:solidFill>
            <a:srgbClr val="0066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🔒 Authentication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Secure Login &amp; 2FA</a:t>
            </a:r>
            <a:endParaRPr/>
          </a:p>
        </p:txBody>
      </p:sp>
      <p:sp>
        <p:nvSpPr>
          <p:cNvPr id="267" name="Google Shape;267;p8"/>
          <p:cNvSpPr/>
          <p:nvPr/>
        </p:nvSpPr>
        <p:spPr>
          <a:xfrm>
            <a:off x="3169275" y="2233975"/>
            <a:ext cx="2286000" cy="914400"/>
          </a:xfrm>
          <a:prstGeom prst="rect">
            <a:avLst/>
          </a:prstGeom>
          <a:solidFill>
            <a:srgbClr val="009966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💬 Consultation Tools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Video Calls &amp; Chat</a:t>
            </a:r>
            <a:endParaRPr/>
          </a:p>
        </p:txBody>
      </p:sp>
      <p:sp>
        <p:nvSpPr>
          <p:cNvPr id="268" name="Google Shape;268;p8"/>
          <p:cNvSpPr/>
          <p:nvPr/>
        </p:nvSpPr>
        <p:spPr>
          <a:xfrm>
            <a:off x="5868475" y="2233975"/>
            <a:ext cx="2286000" cy="914400"/>
          </a:xfrm>
          <a:prstGeom prst="rect">
            <a:avLst/>
          </a:prstGeom>
          <a:solidFill>
            <a:srgbClr val="0066CC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  <a:effectLst>
            <a:outerShdw blurRad="400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📂 Data Management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Secure &amp; Compliant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8a67d60b2d_0_100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2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ADDITIONAL FEATURES</a:t>
            </a:r>
            <a:endParaRPr sz="4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4" name="Google Shape;274;g38a67d60b2d_0_100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8a67d60b2d_0_9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38a67d60b2d_0_9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 sz="2000">
                <a:solidFill>
                  <a:srgbClr val="0066CC"/>
                </a:solidFill>
              </a:rPr>
              <a:t>User can upload the prescription, the dosage and the amount of medicine will be defined.</a:t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1" lang="en" sz="2000">
                <a:solidFill>
                  <a:srgbClr val="0066CC"/>
                </a:solidFill>
              </a:rPr>
              <a:t>Detailed description of drug is given through an ai chatbot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8a67d60b2d_0_39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lang="en" sz="3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Our Technology Stack</a:t>
            </a:r>
            <a:endParaRPr b="1" sz="48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38a67d60b2d_0_3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64999"/>
              <a:buFont typeface="Arial"/>
              <a:buNone/>
            </a:pPr>
            <a:r>
              <a:rPr i="1" lang="en" sz="2000">
                <a:solidFill>
                  <a:srgbClr val="0066CC"/>
                </a:solidFill>
              </a:rPr>
              <a:t>                                                             A robust and scalable architecture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0"/>
          <p:cNvSpPr txBox="1"/>
          <p:nvPr>
            <p:ph idx="1" type="body"/>
          </p:nvPr>
        </p:nvSpPr>
        <p:spPr>
          <a:xfrm>
            <a:off x="819150" y="1276675"/>
            <a:ext cx="4728600" cy="31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81250"/>
              <a:buNone/>
            </a:pPr>
            <a:r>
              <a:t/>
            </a:r>
            <a:endParaRPr i="1" sz="16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Frontend: React / Cronjob/ShadCn UI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UI/UX Framework: Tailark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Backend: Node.js/</a:t>
            </a:r>
            <a:r>
              <a:rPr lang="en" sz="8400" u="sng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Next.js/zod/react hook</a:t>
            </a: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 form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Database: Prisma/Neondb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Video &amp; Chat SDK: Voyage.js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84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Deployment &amp; Hosting: netlify.com</a:t>
            </a:r>
            <a:endParaRPr sz="84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325"/>
              <a:buNone/>
            </a:pPr>
            <a:r>
              <a:t/>
            </a:r>
            <a:endParaRPr sz="84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2" name="Google Shape;292;p10" title="shadcn logo.png"/>
          <p:cNvPicPr preferRelativeResize="0"/>
          <p:nvPr/>
        </p:nvPicPr>
        <p:blipFill rotWithShape="1">
          <a:blip r:embed="rId4">
            <a:alphaModFix/>
          </a:blip>
          <a:srcRect b="34435" l="17343" r="15016" t="36342"/>
          <a:stretch/>
        </p:blipFill>
        <p:spPr>
          <a:xfrm>
            <a:off x="6777550" y="1437175"/>
            <a:ext cx="2047436" cy="5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0" title="react-logo.png"/>
          <p:cNvPicPr preferRelativeResize="0"/>
          <p:nvPr/>
        </p:nvPicPr>
        <p:blipFill rotWithShape="1">
          <a:blip r:embed="rId5">
            <a:alphaModFix/>
          </a:blip>
          <a:srcRect b="20961" l="0" r="0" t="20321"/>
          <a:stretch/>
        </p:blipFill>
        <p:spPr>
          <a:xfrm>
            <a:off x="6965463" y="2227813"/>
            <a:ext cx="1859501" cy="614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0" title="images.png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799725" y="1257100"/>
            <a:ext cx="790275" cy="79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10" title="netlify.png"/>
          <p:cNvPicPr preferRelativeResize="0"/>
          <p:nvPr/>
        </p:nvPicPr>
        <p:blipFill rotWithShape="1">
          <a:blip r:embed="rId7">
            <a:alphaModFix/>
          </a:blip>
          <a:srcRect b="33809" l="11251" r="10285" t="33811"/>
          <a:stretch/>
        </p:blipFill>
        <p:spPr>
          <a:xfrm>
            <a:off x="6525200" y="4084813"/>
            <a:ext cx="2055225" cy="56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10" title="download.jpg"/>
          <p:cNvPicPr preferRelativeResize="0"/>
          <p:nvPr/>
        </p:nvPicPr>
        <p:blipFill rotWithShape="1">
          <a:blip r:embed="rId8">
            <a:alphaModFix/>
          </a:blip>
          <a:srcRect b="19149" l="20474" r="19955" t="16438"/>
          <a:stretch/>
        </p:blipFill>
        <p:spPr>
          <a:xfrm>
            <a:off x="7098350" y="3068275"/>
            <a:ext cx="730869" cy="790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10" title="download.png"/>
          <p:cNvPicPr preferRelativeResize="0"/>
          <p:nvPr/>
        </p:nvPicPr>
        <p:blipFill rotWithShape="1">
          <a:blip r:embed="rId9">
            <a:alphaModFix/>
          </a:blip>
          <a:srcRect b="21414" l="0" r="0" t="20703"/>
          <a:stretch/>
        </p:blipFill>
        <p:spPr>
          <a:xfrm>
            <a:off x="5403275" y="2295688"/>
            <a:ext cx="1454725" cy="84199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8" name="Google Shape;298;p10" title="zod.png"/>
          <p:cNvPicPr preferRelativeResize="0"/>
          <p:nvPr/>
        </p:nvPicPr>
        <p:blipFill rotWithShape="1">
          <a:blip r:embed="rId10">
            <a:alphaModFix/>
          </a:blip>
          <a:srcRect b="2855" l="20344" r="16938" t="0"/>
          <a:stretch/>
        </p:blipFill>
        <p:spPr>
          <a:xfrm>
            <a:off x="5549915" y="3366775"/>
            <a:ext cx="1040085" cy="84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10"/>
          <p:cNvSpPr txBox="1"/>
          <p:nvPr/>
        </p:nvSpPr>
        <p:spPr>
          <a:xfrm>
            <a:off x="714625" y="558275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🔒</a:t>
            </a:r>
            <a:endParaRPr/>
          </a:p>
        </p:txBody>
      </p:sp>
      <p:sp>
        <p:nvSpPr>
          <p:cNvPr id="300" name="Google Shape;300;p10"/>
          <p:cNvSpPr txBox="1"/>
          <p:nvPr/>
        </p:nvSpPr>
        <p:spPr>
          <a:xfrm>
            <a:off x="2481400" y="790663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🛡️</a:t>
            </a:r>
            <a:endParaRPr/>
          </a:p>
        </p:txBody>
      </p:sp>
      <p:sp>
        <p:nvSpPr>
          <p:cNvPr id="301" name="Google Shape;301;p10"/>
          <p:cNvSpPr txBox="1"/>
          <p:nvPr/>
        </p:nvSpPr>
        <p:spPr>
          <a:xfrm flipH="1">
            <a:off x="4443225" y="630175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📑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8a67d60b2d_0_90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307" name="Google Shape;307;g38a67d60b2d_0_90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"/>
          <p:cNvSpPr txBox="1"/>
          <p:nvPr>
            <p:ph idx="1" type="body"/>
          </p:nvPr>
        </p:nvSpPr>
        <p:spPr>
          <a:xfrm>
            <a:off x="819150" y="1704475"/>
            <a:ext cx="7505700" cy="273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11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3"/>
              <a:buChar char="●"/>
            </a:pPr>
            <a:r>
              <a:rPr b="1" lang="en" sz="21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The Problem:</a:t>
            </a:r>
            <a:r>
              <a:rPr lang="en" sz="21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 Bridging the gap between patients seeking timely medical advice and doctors aiming to manage their practice efficiently in a digital world.</a:t>
            </a:r>
            <a:endParaRPr sz="177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1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3"/>
              <a:buChar char="●"/>
            </a:pPr>
            <a:r>
              <a:rPr b="1" lang="en" sz="21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Our Solution:</a:t>
            </a:r>
            <a:r>
              <a:rPr lang="en" sz="21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 An integrated, secure, and user-friendly platform for seamless online and offline medical consultations.</a:t>
            </a:r>
            <a:endParaRPr sz="177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1153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73"/>
              <a:buChar char="●"/>
            </a:pPr>
            <a:r>
              <a:rPr b="1" lang="en" sz="2100">
                <a:solidFill>
                  <a:schemeClr val="accent2"/>
                </a:solidFill>
                <a:latin typeface="Lato"/>
                <a:ea typeface="Lato"/>
                <a:cs typeface="Lato"/>
                <a:sym typeface="Lato"/>
              </a:rPr>
              <a:t>Our Vision:</a:t>
            </a:r>
            <a:r>
              <a:rPr lang="en" sz="2100">
                <a:solidFill>
                  <a:srgbClr val="0066CC"/>
                </a:solidFill>
                <a:latin typeface="Lato"/>
                <a:ea typeface="Lato"/>
                <a:cs typeface="Lato"/>
                <a:sym typeface="Lato"/>
              </a:rPr>
              <a:t> To make quality healthcare accessible, manageable, and convenient for everyone, anywhere.</a:t>
            </a:r>
            <a:endParaRPr sz="1771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t/>
            </a:r>
            <a:endParaRPr sz="1302"/>
          </a:p>
        </p:txBody>
      </p:sp>
      <p:sp>
        <p:nvSpPr>
          <p:cNvPr id="142" name="Google Shape;142;p3"/>
          <p:cNvSpPr txBox="1"/>
          <p:nvPr/>
        </p:nvSpPr>
        <p:spPr>
          <a:xfrm>
            <a:off x="2710425" y="1147200"/>
            <a:ext cx="6454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8a67d60b2d_0_29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lang="en" sz="35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TEAM MEMBERS</a:t>
            </a:r>
            <a:endParaRPr b="1" sz="5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g38a67d60b2d_0_29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"/>
          <p:cNvSpPr txBox="1"/>
          <p:nvPr/>
        </p:nvSpPr>
        <p:spPr>
          <a:xfrm>
            <a:off x="3945575" y="2844625"/>
            <a:ext cx="1905000" cy="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rgbClr val="1F497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2"/>
          <p:cNvSpPr txBox="1"/>
          <p:nvPr/>
        </p:nvSpPr>
        <p:spPr>
          <a:xfrm>
            <a:off x="1303525" y="1102200"/>
            <a:ext cx="2041500" cy="2939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KARTHIKEYA CHUNDURU</a:t>
            </a:r>
            <a:endParaRPr b="1" i="0" sz="12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3RD YEAR</a:t>
            </a:r>
            <a:endParaRPr b="1" i="0" sz="130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VARANASI ADITYA</a:t>
            </a:r>
            <a:endParaRPr b="1" i="0" sz="12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1ST YEAR</a:t>
            </a:r>
            <a:endParaRPr b="1" i="0" sz="130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55" name="Google Shape;155;p2"/>
          <p:cNvSpPr txBox="1"/>
          <p:nvPr/>
        </p:nvSpPr>
        <p:spPr>
          <a:xfrm>
            <a:off x="3551250" y="1102200"/>
            <a:ext cx="2041500" cy="29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PRANEETHA VARANASI </a:t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3RD YEAR</a:t>
            </a:r>
            <a:endParaRPr b="1" i="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SUNAND CHOUDARY V</a:t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1ST YEAR</a:t>
            </a:r>
            <a:endParaRPr b="1" i="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56" name="Google Shape;156;p2"/>
          <p:cNvSpPr txBox="1"/>
          <p:nvPr/>
        </p:nvSpPr>
        <p:spPr>
          <a:xfrm>
            <a:off x="6362325" y="1185025"/>
            <a:ext cx="2041500" cy="29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GAURANG P KHASNE</a:t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1ST YEAR</a:t>
            </a:r>
            <a:endParaRPr b="1" i="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rgbClr val="0066CC"/>
                </a:solidFill>
                <a:latin typeface="Calibri"/>
                <a:ea typeface="Calibri"/>
                <a:cs typeface="Calibri"/>
                <a:sym typeface="Calibri"/>
              </a:rPr>
              <a:t>SAI SRIHITHA PICHIKA</a:t>
            </a:r>
            <a:endParaRPr b="1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1" i="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100" u="none" cap="none" strike="noStrike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CSE 1ST YEAR</a:t>
            </a:r>
            <a:endParaRPr b="1" i="0" u="none" cap="none" strike="noStrike">
              <a:solidFill>
                <a:schemeClr val="accent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2"/>
              </a:solidFill>
              <a:latin typeface="Abril Fatface"/>
              <a:ea typeface="Abril Fatface"/>
              <a:cs typeface="Abril Fatface"/>
              <a:sym typeface="Abril Fatface"/>
            </a:endParaRPr>
          </a:p>
        </p:txBody>
      </p:sp>
      <p:sp>
        <p:nvSpPr>
          <p:cNvPr id="157" name="Google Shape;157;p2"/>
          <p:cNvSpPr txBox="1"/>
          <p:nvPr/>
        </p:nvSpPr>
        <p:spPr>
          <a:xfrm>
            <a:off x="182880" y="1097280"/>
            <a:ext cx="914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❤️</a:t>
            </a:r>
            <a:endParaRPr/>
          </a:p>
        </p:txBody>
      </p:sp>
      <p:sp>
        <p:nvSpPr>
          <p:cNvPr id="158" name="Google Shape;158;p2"/>
          <p:cNvSpPr txBox="1"/>
          <p:nvPr/>
        </p:nvSpPr>
        <p:spPr>
          <a:xfrm>
            <a:off x="5695730" y="123123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🏥</a:t>
            </a:r>
            <a:endParaRPr/>
          </a:p>
        </p:txBody>
      </p:sp>
      <p:sp>
        <p:nvSpPr>
          <p:cNvPr id="159" name="Google Shape;159;p2"/>
          <p:cNvSpPr txBox="1"/>
          <p:nvPr/>
        </p:nvSpPr>
        <p:spPr>
          <a:xfrm>
            <a:off x="5850580" y="2824530"/>
            <a:ext cx="914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👩‍⚕️</a:t>
            </a:r>
            <a:endParaRPr/>
          </a:p>
        </p:txBody>
      </p:sp>
      <p:sp>
        <p:nvSpPr>
          <p:cNvPr id="160" name="Google Shape;160;p2"/>
          <p:cNvSpPr txBox="1"/>
          <p:nvPr/>
        </p:nvSpPr>
        <p:spPr>
          <a:xfrm>
            <a:off x="3072000" y="299702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❤️</a:t>
            </a:r>
            <a:endParaRPr/>
          </a:p>
        </p:txBody>
      </p:sp>
      <p:sp>
        <p:nvSpPr>
          <p:cNvPr id="161" name="Google Shape;161;p2"/>
          <p:cNvSpPr txBox="1"/>
          <p:nvPr/>
        </p:nvSpPr>
        <p:spPr>
          <a:xfrm>
            <a:off x="281125" y="2997025"/>
            <a:ext cx="1083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🏥</a:t>
            </a:r>
            <a:endParaRPr/>
          </a:p>
        </p:txBody>
      </p:sp>
      <p:sp>
        <p:nvSpPr>
          <p:cNvPr id="162" name="Google Shape;162;p2"/>
          <p:cNvSpPr txBox="1"/>
          <p:nvPr/>
        </p:nvSpPr>
        <p:spPr>
          <a:xfrm>
            <a:off x="3072000" y="1097275"/>
            <a:ext cx="914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👩‍⚕️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8a67d60b2d_0_44"/>
          <p:cNvSpPr txBox="1"/>
          <p:nvPr>
            <p:ph type="ctrTitle"/>
          </p:nvPr>
        </p:nvSpPr>
        <p:spPr>
          <a:xfrm>
            <a:off x="1858703" y="13723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Medilogic </a:t>
            </a:r>
            <a:endParaRPr b="1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g38a67d60b2d_0_44"/>
          <p:cNvSpPr txBox="1"/>
          <p:nvPr>
            <p:ph idx="1" type="subTitle"/>
          </p:nvPr>
        </p:nvSpPr>
        <p:spPr>
          <a:xfrm>
            <a:off x="2013150" y="282043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58"/>
              <a:buNone/>
            </a:pPr>
            <a:r>
              <a:rPr lang="en" sz="2040">
                <a:solidFill>
                  <a:srgbClr val="898989"/>
                </a:solidFill>
                <a:latin typeface="Lato"/>
                <a:ea typeface="Lato"/>
                <a:cs typeface="Lato"/>
                <a:sym typeface="Lato"/>
              </a:rPr>
              <a:t>Stepwise walkthrough, design observations.</a:t>
            </a:r>
            <a:endParaRPr sz="2040">
              <a:solidFill>
                <a:srgbClr val="89898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t/>
            </a:r>
            <a:endParaRPr sz="152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8a67d60b2d_0_50"/>
          <p:cNvSpPr txBox="1"/>
          <p:nvPr>
            <p:ph type="title"/>
          </p:nvPr>
        </p:nvSpPr>
        <p:spPr>
          <a:xfrm>
            <a:off x="819150" y="3975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Hero &amp; Call To Action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g38a67d60b2d_0_50"/>
          <p:cNvSpPr txBox="1"/>
          <p:nvPr>
            <p:ph idx="1" type="body"/>
          </p:nvPr>
        </p:nvSpPr>
        <p:spPr>
          <a:xfrm>
            <a:off x="5985300" y="2355500"/>
            <a:ext cx="2339400" cy="20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5" name="Google Shape;175;g38a67d60b2d_0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425" y="1451500"/>
            <a:ext cx="6976425" cy="298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8a67d60b2d_0_10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Brand &amp; Visual Identity</a:t>
            </a:r>
            <a:endParaRPr b="1" sz="32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g38a67d60b2d_0_10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g38a67d60b2d_0_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428876"/>
            <a:ext cx="7199875" cy="4055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8a67d60b2d_0_11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38a67d60b2d_0_11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g38a67d60b2d_0_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525971"/>
            <a:ext cx="7505699" cy="4257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